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3" r:id="rId8"/>
    <p:sldId id="262"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6" autoAdjust="0"/>
    <p:restoredTop sz="94706" autoAdjust="0"/>
  </p:normalViewPr>
  <p:slideViewPr>
    <p:cSldViewPr>
      <p:cViewPr varScale="1">
        <p:scale>
          <a:sx n="85" d="100"/>
          <a:sy n="85" d="100"/>
        </p:scale>
        <p:origin x="-1536" y="-96"/>
      </p:cViewPr>
      <p:guideLst>
        <p:guide orient="horz" pos="2160"/>
        <p:guide pos="2880"/>
      </p:guideLst>
    </p:cSldViewPr>
  </p:slideViewPr>
  <p:outlineViewPr>
    <p:cViewPr>
      <p:scale>
        <a:sx n="33" d="100"/>
        <a:sy n="33" d="100"/>
      </p:scale>
      <p:origin x="0" y="14776"/>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25AAD61-52CA-4C9C-952B-52EAA13BDFB9}" type="datetimeFigureOut">
              <a:rPr lang="en-US" smtClean="0"/>
              <a:t>5/25/15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C2266F-52C6-4B14-8BC4-B9D3F4FA0CC8}" type="slidenum">
              <a:rPr lang="en-US" smtClean="0"/>
              <a:t>‹#›</a:t>
            </a:fld>
            <a:endParaRPr lang="en-US"/>
          </a:p>
        </p:txBody>
      </p:sp>
    </p:spTree>
    <p:extLst>
      <p:ext uri="{BB962C8B-B14F-4D97-AF65-F5344CB8AC3E}">
        <p14:creationId xmlns:p14="http://schemas.microsoft.com/office/powerpoint/2010/main" val="12988666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5AAD61-52CA-4C9C-952B-52EAA13BDFB9}" type="datetimeFigureOut">
              <a:rPr lang="en-US" smtClean="0"/>
              <a:t>5/25/15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C2266F-52C6-4B14-8BC4-B9D3F4FA0CC8}" type="slidenum">
              <a:rPr lang="en-US" smtClean="0"/>
              <a:t>‹#›</a:t>
            </a:fld>
            <a:endParaRPr lang="en-US"/>
          </a:p>
        </p:txBody>
      </p:sp>
    </p:spTree>
    <p:extLst>
      <p:ext uri="{BB962C8B-B14F-4D97-AF65-F5344CB8AC3E}">
        <p14:creationId xmlns:p14="http://schemas.microsoft.com/office/powerpoint/2010/main" val="34043218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5AAD61-52CA-4C9C-952B-52EAA13BDFB9}" type="datetimeFigureOut">
              <a:rPr lang="en-US" smtClean="0"/>
              <a:t>5/25/15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C2266F-52C6-4B14-8BC4-B9D3F4FA0CC8}" type="slidenum">
              <a:rPr lang="en-US" smtClean="0"/>
              <a:t>‹#›</a:t>
            </a:fld>
            <a:endParaRPr lang="en-US"/>
          </a:p>
        </p:txBody>
      </p:sp>
    </p:spTree>
    <p:extLst>
      <p:ext uri="{BB962C8B-B14F-4D97-AF65-F5344CB8AC3E}">
        <p14:creationId xmlns:p14="http://schemas.microsoft.com/office/powerpoint/2010/main" val="23079272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5AAD61-52CA-4C9C-952B-52EAA13BDFB9}" type="datetimeFigureOut">
              <a:rPr lang="en-US" smtClean="0"/>
              <a:t>5/25/15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C2266F-52C6-4B14-8BC4-B9D3F4FA0CC8}" type="slidenum">
              <a:rPr lang="en-US" smtClean="0"/>
              <a:t>‹#›</a:t>
            </a:fld>
            <a:endParaRPr lang="en-US"/>
          </a:p>
        </p:txBody>
      </p:sp>
    </p:spTree>
    <p:extLst>
      <p:ext uri="{BB962C8B-B14F-4D97-AF65-F5344CB8AC3E}">
        <p14:creationId xmlns:p14="http://schemas.microsoft.com/office/powerpoint/2010/main" val="24586272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25AAD61-52CA-4C9C-952B-52EAA13BDFB9}" type="datetimeFigureOut">
              <a:rPr lang="en-US" smtClean="0"/>
              <a:t>5/25/15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C2266F-52C6-4B14-8BC4-B9D3F4FA0CC8}" type="slidenum">
              <a:rPr lang="en-US" smtClean="0"/>
              <a:t>‹#›</a:t>
            </a:fld>
            <a:endParaRPr lang="en-US"/>
          </a:p>
        </p:txBody>
      </p:sp>
    </p:spTree>
    <p:extLst>
      <p:ext uri="{BB962C8B-B14F-4D97-AF65-F5344CB8AC3E}">
        <p14:creationId xmlns:p14="http://schemas.microsoft.com/office/powerpoint/2010/main" val="35084556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25AAD61-52CA-4C9C-952B-52EAA13BDFB9}" type="datetimeFigureOut">
              <a:rPr lang="en-US" smtClean="0"/>
              <a:t>5/25/15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C2266F-52C6-4B14-8BC4-B9D3F4FA0CC8}" type="slidenum">
              <a:rPr lang="en-US" smtClean="0"/>
              <a:t>‹#›</a:t>
            </a:fld>
            <a:endParaRPr lang="en-US"/>
          </a:p>
        </p:txBody>
      </p:sp>
    </p:spTree>
    <p:extLst>
      <p:ext uri="{BB962C8B-B14F-4D97-AF65-F5344CB8AC3E}">
        <p14:creationId xmlns:p14="http://schemas.microsoft.com/office/powerpoint/2010/main" val="35862130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25AAD61-52CA-4C9C-952B-52EAA13BDFB9}" type="datetimeFigureOut">
              <a:rPr lang="en-US" smtClean="0"/>
              <a:t>5/25/15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6C2266F-52C6-4B14-8BC4-B9D3F4FA0CC8}" type="slidenum">
              <a:rPr lang="en-US" smtClean="0"/>
              <a:t>‹#›</a:t>
            </a:fld>
            <a:endParaRPr lang="en-US"/>
          </a:p>
        </p:txBody>
      </p:sp>
    </p:spTree>
    <p:extLst>
      <p:ext uri="{BB962C8B-B14F-4D97-AF65-F5344CB8AC3E}">
        <p14:creationId xmlns:p14="http://schemas.microsoft.com/office/powerpoint/2010/main" val="32174894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25AAD61-52CA-4C9C-952B-52EAA13BDFB9}" type="datetimeFigureOut">
              <a:rPr lang="en-US" smtClean="0"/>
              <a:t>5/25/15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6C2266F-52C6-4B14-8BC4-B9D3F4FA0CC8}" type="slidenum">
              <a:rPr lang="en-US" smtClean="0"/>
              <a:t>‹#›</a:t>
            </a:fld>
            <a:endParaRPr lang="en-US"/>
          </a:p>
        </p:txBody>
      </p:sp>
    </p:spTree>
    <p:extLst>
      <p:ext uri="{BB962C8B-B14F-4D97-AF65-F5344CB8AC3E}">
        <p14:creationId xmlns:p14="http://schemas.microsoft.com/office/powerpoint/2010/main" val="3371524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5AAD61-52CA-4C9C-952B-52EAA13BDFB9}" type="datetimeFigureOut">
              <a:rPr lang="en-US" smtClean="0"/>
              <a:t>5/25/15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6C2266F-52C6-4B14-8BC4-B9D3F4FA0CC8}" type="slidenum">
              <a:rPr lang="en-US" smtClean="0"/>
              <a:t>‹#›</a:t>
            </a:fld>
            <a:endParaRPr lang="en-US"/>
          </a:p>
        </p:txBody>
      </p:sp>
    </p:spTree>
    <p:extLst>
      <p:ext uri="{BB962C8B-B14F-4D97-AF65-F5344CB8AC3E}">
        <p14:creationId xmlns:p14="http://schemas.microsoft.com/office/powerpoint/2010/main" val="10712472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5AAD61-52CA-4C9C-952B-52EAA13BDFB9}" type="datetimeFigureOut">
              <a:rPr lang="en-US" smtClean="0"/>
              <a:t>5/25/15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C2266F-52C6-4B14-8BC4-B9D3F4FA0CC8}" type="slidenum">
              <a:rPr lang="en-US" smtClean="0"/>
              <a:t>‹#›</a:t>
            </a:fld>
            <a:endParaRPr lang="en-US"/>
          </a:p>
        </p:txBody>
      </p:sp>
    </p:spTree>
    <p:extLst>
      <p:ext uri="{BB962C8B-B14F-4D97-AF65-F5344CB8AC3E}">
        <p14:creationId xmlns:p14="http://schemas.microsoft.com/office/powerpoint/2010/main" val="34992643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5AAD61-52CA-4C9C-952B-52EAA13BDFB9}" type="datetimeFigureOut">
              <a:rPr lang="en-US" smtClean="0"/>
              <a:t>5/25/15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C2266F-52C6-4B14-8BC4-B9D3F4FA0CC8}" type="slidenum">
              <a:rPr lang="en-US" smtClean="0"/>
              <a:t>‹#›</a:t>
            </a:fld>
            <a:endParaRPr lang="en-US"/>
          </a:p>
        </p:txBody>
      </p:sp>
    </p:spTree>
    <p:extLst>
      <p:ext uri="{BB962C8B-B14F-4D97-AF65-F5344CB8AC3E}">
        <p14:creationId xmlns:p14="http://schemas.microsoft.com/office/powerpoint/2010/main" val="181312900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5AAD61-52CA-4C9C-952B-52EAA13BDFB9}" type="datetimeFigureOut">
              <a:rPr lang="en-US" smtClean="0"/>
              <a:t>5/25/15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C2266F-52C6-4B14-8BC4-B9D3F4FA0CC8}" type="slidenum">
              <a:rPr lang="en-US" smtClean="0"/>
              <a:t>‹#›</a:t>
            </a:fld>
            <a:endParaRPr lang="en-US"/>
          </a:p>
        </p:txBody>
      </p:sp>
    </p:spTree>
    <p:extLst>
      <p:ext uri="{BB962C8B-B14F-4D97-AF65-F5344CB8AC3E}">
        <p14:creationId xmlns:p14="http://schemas.microsoft.com/office/powerpoint/2010/main" val="33734142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jpeg"/><Relationship Id="rId3"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png"/><Relationship Id="rId3"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12.png"/><Relationship Id="rId1" Type="http://schemas.openxmlformats.org/officeDocument/2006/relationships/slideLayout" Target="../slideLayouts/slideLayout5.xml"/><Relationship Id="rId2" Type="http://schemas.openxmlformats.org/officeDocument/2006/relationships/image" Target="../media/image10.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4.jpeg"/><Relationship Id="rId3" Type="http://schemas.openxmlformats.org/officeDocument/2006/relationships/image" Target="../media/image15.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The Ideal Gas Law and the Patriots:</a:t>
            </a:r>
            <a:br>
              <a:rPr lang="en-US" dirty="0" smtClean="0"/>
            </a:br>
            <a:r>
              <a:rPr lang="en-US" dirty="0" smtClean="0"/>
              <a:t>A Winning Team!!!</a:t>
            </a:r>
            <a:endParaRPr lang="en-US" dirty="0"/>
          </a:p>
        </p:txBody>
      </p:sp>
      <p:pic>
        <p:nvPicPr>
          <p:cNvPr id="1026" name="Picture 2" descr="http://i.ytimg.com/vi/BxUS1K7xu30/maxresdefault.jpg"/>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304800" y="1433144"/>
            <a:ext cx="4876800" cy="274534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theblaze.com/wp-content/uploads/2015/01/a297ce7eb1fbb74eda0711e1ed43f434.jpeg"/>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bwMode="auto">
          <a:xfrm>
            <a:off x="4191000" y="3630613"/>
            <a:ext cx="4319638" cy="322738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55418" y="5413691"/>
            <a:ext cx="3962400" cy="1077218"/>
          </a:xfrm>
          <a:prstGeom prst="rect">
            <a:avLst/>
          </a:prstGeom>
          <a:noFill/>
        </p:spPr>
        <p:txBody>
          <a:bodyPr wrap="square" rtlCol="0">
            <a:spAutoFit/>
          </a:bodyPr>
          <a:lstStyle/>
          <a:p>
            <a:r>
              <a:rPr lang="en-US" sz="3200" dirty="0" smtClean="0">
                <a:solidFill>
                  <a:schemeClr val="bg1">
                    <a:lumMod val="65000"/>
                  </a:schemeClr>
                </a:solidFill>
              </a:rPr>
              <a:t>Part 4 of our May MCAS cram series!</a:t>
            </a:r>
          </a:p>
        </p:txBody>
      </p:sp>
    </p:spTree>
    <p:extLst>
      <p:ext uri="{BB962C8B-B14F-4D97-AF65-F5344CB8AC3E}">
        <p14:creationId xmlns:p14="http://schemas.microsoft.com/office/powerpoint/2010/main" val="100260062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1295400" y="457200"/>
            <a:ext cx="7010400" cy="6096000"/>
          </a:xfrm>
          <a:prstGeom prst="rect">
            <a:avLst/>
          </a:prstGeom>
          <a:noFill/>
          <a:ln>
            <a:noFill/>
          </a:ln>
        </p:spPr>
      </p:pic>
      <p:sp>
        <p:nvSpPr>
          <p:cNvPr id="6" name="Rounded Rectangle 5"/>
          <p:cNvSpPr/>
          <p:nvPr/>
        </p:nvSpPr>
        <p:spPr>
          <a:xfrm>
            <a:off x="2286000" y="3886200"/>
            <a:ext cx="2286000" cy="838200"/>
          </a:xfrm>
          <a:prstGeom prst="round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5313094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194799" y="-9271"/>
            <a:ext cx="8915400" cy="6705600"/>
          </a:xfrm>
          <a:prstGeom prst="rect">
            <a:avLst/>
          </a:prstGeom>
          <a:noFill/>
          <a:ln>
            <a:noFill/>
          </a:ln>
        </p:spPr>
      </p:pic>
      <p:sp>
        <p:nvSpPr>
          <p:cNvPr id="4" name="Rounded Rectangle 3"/>
          <p:cNvSpPr/>
          <p:nvPr/>
        </p:nvSpPr>
        <p:spPr>
          <a:xfrm>
            <a:off x="1447800" y="4267200"/>
            <a:ext cx="2133600" cy="685800"/>
          </a:xfrm>
          <a:prstGeom prst="round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7994194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1371600" y="16164"/>
            <a:ext cx="6019799" cy="6689436"/>
          </a:xfrm>
          <a:prstGeom prst="rect">
            <a:avLst/>
          </a:prstGeom>
          <a:noFill/>
          <a:ln>
            <a:noFill/>
          </a:ln>
        </p:spPr>
      </p:pic>
      <p:sp>
        <p:nvSpPr>
          <p:cNvPr id="4" name="Rounded Rectangle 3"/>
          <p:cNvSpPr/>
          <p:nvPr/>
        </p:nvSpPr>
        <p:spPr>
          <a:xfrm>
            <a:off x="2362200" y="6400800"/>
            <a:ext cx="1371600" cy="304800"/>
          </a:xfrm>
          <a:prstGeom prst="round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8782709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152401" y="228600"/>
            <a:ext cx="8991600" cy="5715000"/>
          </a:xfrm>
          <a:prstGeom prst="rect">
            <a:avLst/>
          </a:prstGeom>
          <a:noFill/>
          <a:ln>
            <a:noFill/>
          </a:ln>
        </p:spPr>
      </p:pic>
      <p:sp>
        <p:nvSpPr>
          <p:cNvPr id="4" name="Rounded Rectangle 3"/>
          <p:cNvSpPr/>
          <p:nvPr/>
        </p:nvSpPr>
        <p:spPr>
          <a:xfrm>
            <a:off x="685800" y="3352800"/>
            <a:ext cx="4114800" cy="1219200"/>
          </a:xfrm>
          <a:prstGeom prst="round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711632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152400" y="381000"/>
            <a:ext cx="8686800" cy="6096000"/>
          </a:xfrm>
          <a:prstGeom prst="rect">
            <a:avLst/>
          </a:prstGeom>
          <a:noFill/>
          <a:ln>
            <a:noFill/>
          </a:ln>
        </p:spPr>
      </p:pic>
      <p:sp>
        <p:nvSpPr>
          <p:cNvPr id="4" name="Rounded Rectangle 3"/>
          <p:cNvSpPr/>
          <p:nvPr/>
        </p:nvSpPr>
        <p:spPr>
          <a:xfrm>
            <a:off x="1524000" y="3657600"/>
            <a:ext cx="3352800" cy="533400"/>
          </a:xfrm>
          <a:prstGeom prst="round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4942583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914400" y="34031"/>
            <a:ext cx="6232497" cy="6823969"/>
          </a:xfrm>
          <a:prstGeom prst="rect">
            <a:avLst/>
          </a:prstGeom>
          <a:noFill/>
          <a:ln>
            <a:noFill/>
          </a:ln>
        </p:spPr>
      </p:pic>
      <p:sp>
        <p:nvSpPr>
          <p:cNvPr id="4" name="Rounded Rectangle 3"/>
          <p:cNvSpPr/>
          <p:nvPr/>
        </p:nvSpPr>
        <p:spPr>
          <a:xfrm>
            <a:off x="1905000" y="4648200"/>
            <a:ext cx="1676400" cy="533400"/>
          </a:xfrm>
          <a:prstGeom prst="round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0853289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457200" y="0"/>
            <a:ext cx="7724747" cy="6002020"/>
          </a:xfrm>
          <a:prstGeom prst="rect">
            <a:avLst/>
          </a:prstGeom>
          <a:noFill/>
          <a:ln>
            <a:noFill/>
          </a:ln>
        </p:spPr>
      </p:pic>
      <p:sp>
        <p:nvSpPr>
          <p:cNvPr id="4" name="Rounded Rectangle 3"/>
          <p:cNvSpPr/>
          <p:nvPr/>
        </p:nvSpPr>
        <p:spPr>
          <a:xfrm>
            <a:off x="1676400" y="4572000"/>
            <a:ext cx="5715000" cy="685800"/>
          </a:xfrm>
          <a:prstGeom prst="round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427611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Before there was Tom Brady,</a:t>
            </a:r>
            <a:br>
              <a:rPr lang="en-US" dirty="0" smtClean="0"/>
            </a:br>
            <a:r>
              <a:rPr lang="en-US" dirty="0" smtClean="0"/>
              <a:t>there was </a:t>
            </a:r>
            <a:r>
              <a:rPr lang="en-US" dirty="0" err="1" smtClean="0"/>
              <a:t>Amedeo</a:t>
            </a:r>
            <a:r>
              <a:rPr lang="en-US" dirty="0" smtClean="0"/>
              <a:t> Avogadro!</a:t>
            </a:r>
            <a:endParaRPr lang="en-US" dirty="0"/>
          </a:p>
        </p:txBody>
      </p:sp>
      <p:sp>
        <p:nvSpPr>
          <p:cNvPr id="3" name="Text Placeholder 2"/>
          <p:cNvSpPr>
            <a:spLocks noGrp="1"/>
          </p:cNvSpPr>
          <p:nvPr>
            <p:ph type="body" idx="1"/>
          </p:nvPr>
        </p:nvSpPr>
        <p:spPr>
          <a:xfrm>
            <a:off x="0" y="1524000"/>
            <a:ext cx="4572000" cy="1371600"/>
          </a:xfrm>
        </p:spPr>
        <p:txBody>
          <a:bodyPr>
            <a:normAutofit fontScale="85000" lnSpcReduction="10000"/>
          </a:bodyPr>
          <a:lstStyle/>
          <a:p>
            <a:r>
              <a:rPr lang="en-US" u="sng" dirty="0" smtClean="0"/>
              <a:t>Full name:</a:t>
            </a:r>
            <a:r>
              <a:rPr lang="en-US" dirty="0" smtClean="0"/>
              <a:t> Lorenzo Romano </a:t>
            </a:r>
            <a:r>
              <a:rPr lang="en-US" dirty="0" err="1" smtClean="0"/>
              <a:t>Amedeo</a:t>
            </a:r>
            <a:r>
              <a:rPr lang="en-US" dirty="0" smtClean="0"/>
              <a:t> Carlo Avogadro qi </a:t>
            </a:r>
            <a:r>
              <a:rPr lang="en-US" dirty="0" err="1" smtClean="0"/>
              <a:t>Quaregna</a:t>
            </a:r>
            <a:r>
              <a:rPr lang="en-US" dirty="0" smtClean="0"/>
              <a:t> e di </a:t>
            </a:r>
            <a:r>
              <a:rPr lang="en-US" dirty="0" err="1" smtClean="0"/>
              <a:t>Cerreto</a:t>
            </a:r>
            <a:endParaRPr lang="en-US" dirty="0" smtClean="0"/>
          </a:p>
          <a:p>
            <a:r>
              <a:rPr lang="en-US" dirty="0" smtClean="0"/>
              <a:t>(1776-1856)</a:t>
            </a:r>
          </a:p>
          <a:p>
            <a:r>
              <a:rPr lang="en-US" dirty="0" smtClean="0"/>
              <a:t>Hometown: Turin, Italy</a:t>
            </a:r>
            <a:endParaRPr lang="en-US" dirty="0"/>
          </a:p>
        </p:txBody>
      </p:sp>
      <p:sp>
        <p:nvSpPr>
          <p:cNvPr id="5" name="Text Placeholder 4"/>
          <p:cNvSpPr>
            <a:spLocks noGrp="1"/>
          </p:cNvSpPr>
          <p:nvPr>
            <p:ph type="body" sz="quarter" idx="3"/>
          </p:nvPr>
        </p:nvSpPr>
        <p:spPr/>
        <p:txBody>
          <a:bodyPr>
            <a:normAutofit fontScale="92500" lnSpcReduction="20000"/>
          </a:bodyPr>
          <a:lstStyle/>
          <a:p>
            <a:r>
              <a:rPr lang="en-US" dirty="0" smtClean="0"/>
              <a:t>You already know one of his discoveries:</a:t>
            </a:r>
            <a:endParaRPr lang="en-US" dirty="0"/>
          </a:p>
        </p:txBody>
      </p:sp>
      <p:sp>
        <p:nvSpPr>
          <p:cNvPr id="6" name="Content Placeholder 5"/>
          <p:cNvSpPr>
            <a:spLocks noGrp="1"/>
          </p:cNvSpPr>
          <p:nvPr>
            <p:ph sz="quarter" idx="4"/>
          </p:nvPr>
        </p:nvSpPr>
        <p:spPr>
          <a:xfrm>
            <a:off x="4645025" y="2174874"/>
            <a:ext cx="4498975" cy="4683126"/>
          </a:xfrm>
        </p:spPr>
        <p:txBody>
          <a:bodyPr>
            <a:normAutofit fontScale="92500" lnSpcReduction="10000"/>
          </a:bodyPr>
          <a:lstStyle/>
          <a:p>
            <a:r>
              <a:rPr lang="en-US" dirty="0" smtClean="0"/>
              <a:t>Avogadro’s number:</a:t>
            </a:r>
          </a:p>
          <a:p>
            <a:pPr marL="0" indent="0">
              <a:buNone/>
            </a:pPr>
            <a:r>
              <a:rPr lang="en-US" dirty="0" smtClean="0"/>
              <a:t>6.02 x 10</a:t>
            </a:r>
            <a:r>
              <a:rPr lang="en-US" baseline="30000" dirty="0" smtClean="0"/>
              <a:t>23</a:t>
            </a:r>
            <a:r>
              <a:rPr lang="en-US" dirty="0" smtClean="0"/>
              <a:t> (on your MCAS reference sheet).  He did not actually discover it, but his theories led to it and it was named in his honor.</a:t>
            </a:r>
          </a:p>
          <a:p>
            <a:r>
              <a:rPr lang="en-US" dirty="0" smtClean="0"/>
              <a:t>We use that number with the mole.  We define a mole two ways:</a:t>
            </a:r>
          </a:p>
          <a:p>
            <a:pPr marL="457200" indent="-457200">
              <a:buFont typeface="+mj-lt"/>
              <a:buAutoNum type="arabicPeriod"/>
            </a:pPr>
            <a:r>
              <a:rPr lang="en-US" dirty="0" smtClean="0"/>
              <a:t>How many total molecules (</a:t>
            </a:r>
            <a:r>
              <a:rPr lang="en-US" dirty="0" err="1" smtClean="0"/>
              <a:t>ie</a:t>
            </a:r>
            <a:r>
              <a:rPr lang="en-US" dirty="0" smtClean="0"/>
              <a:t>. 1 mole of H</a:t>
            </a:r>
            <a:r>
              <a:rPr lang="en-US" baseline="-25000" dirty="0" smtClean="0"/>
              <a:t>2</a:t>
            </a:r>
            <a:r>
              <a:rPr lang="en-US" dirty="0" smtClean="0"/>
              <a:t> gas = 6.02 x 10</a:t>
            </a:r>
            <a:r>
              <a:rPr lang="en-US" baseline="30000" dirty="0" smtClean="0"/>
              <a:t>23</a:t>
            </a:r>
            <a:r>
              <a:rPr lang="en-US" dirty="0" smtClean="0"/>
              <a:t> molecules)</a:t>
            </a:r>
          </a:p>
          <a:p>
            <a:pPr marL="457200" indent="-457200">
              <a:buFont typeface="+mj-lt"/>
              <a:buAutoNum type="arabicPeriod"/>
            </a:pPr>
            <a:r>
              <a:rPr lang="en-US" dirty="0" smtClean="0"/>
              <a:t>How much mass (</a:t>
            </a:r>
            <a:r>
              <a:rPr lang="en-US" dirty="0" err="1" smtClean="0"/>
              <a:t>ie</a:t>
            </a:r>
            <a:r>
              <a:rPr lang="en-US" dirty="0" smtClean="0"/>
              <a:t>. 1 mole of H</a:t>
            </a:r>
            <a:r>
              <a:rPr lang="en-US" baseline="-25000" dirty="0" smtClean="0"/>
              <a:t>2</a:t>
            </a:r>
            <a:r>
              <a:rPr lang="en-US" dirty="0" smtClean="0"/>
              <a:t> gas = </a:t>
            </a:r>
            <a:r>
              <a:rPr lang="en-US" baseline="-25000" dirty="0" smtClean="0"/>
              <a:t>2</a:t>
            </a:r>
            <a:r>
              <a:rPr lang="en-US" dirty="0" smtClean="0"/>
              <a:t> x 1.00794 g = 2.01588 g)</a:t>
            </a:r>
          </a:p>
        </p:txBody>
      </p:sp>
      <p:pic>
        <p:nvPicPr>
          <p:cNvPr id="2053" name="Picture 5"/>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1066800" y="2843521"/>
            <a:ext cx="2895600" cy="39875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5468953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Avogadro’s Law!</a:t>
            </a:r>
            <a:endParaRPr lang="en-US" dirty="0"/>
          </a:p>
        </p:txBody>
      </p:sp>
      <p:sp>
        <p:nvSpPr>
          <p:cNvPr id="3" name="Content Placeholder 2"/>
          <p:cNvSpPr>
            <a:spLocks noGrp="1"/>
          </p:cNvSpPr>
          <p:nvPr>
            <p:ph sz="half" idx="1"/>
          </p:nvPr>
        </p:nvSpPr>
        <p:spPr>
          <a:xfrm>
            <a:off x="0" y="3281362"/>
            <a:ext cx="3413538" cy="3576637"/>
          </a:xfrm>
        </p:spPr>
        <p:txBody>
          <a:bodyPr>
            <a:normAutofit fontScale="77500" lnSpcReduction="20000"/>
          </a:bodyPr>
          <a:lstStyle/>
          <a:p>
            <a:pPr marL="0" indent="0">
              <a:buNone/>
            </a:pPr>
            <a:r>
              <a:rPr lang="en-US" dirty="0" smtClean="0"/>
              <a:t>When you blow into a balloon more and more, it expands.  Why?</a:t>
            </a:r>
          </a:p>
          <a:p>
            <a:pPr marL="0" indent="0">
              <a:buNone/>
            </a:pPr>
            <a:r>
              <a:rPr lang="en-US" dirty="0" smtClean="0"/>
              <a:t>The more you breath into a balloon, the more moles of your breath go into the balloon.  The balloon’s volume must increase to hold all that gas.</a:t>
            </a:r>
            <a:endParaRPr lang="en-US" dirty="0"/>
          </a:p>
        </p:txBody>
      </p:sp>
      <p:sp>
        <p:nvSpPr>
          <p:cNvPr id="4" name="Content Placeholder 3"/>
          <p:cNvSpPr>
            <a:spLocks noGrp="1"/>
          </p:cNvSpPr>
          <p:nvPr>
            <p:ph sz="half" idx="2"/>
          </p:nvPr>
        </p:nvSpPr>
        <p:spPr>
          <a:xfrm>
            <a:off x="3637362" y="838200"/>
            <a:ext cx="5506637" cy="6019800"/>
          </a:xfrm>
        </p:spPr>
        <p:txBody>
          <a:bodyPr>
            <a:normAutofit fontScale="77500" lnSpcReduction="20000"/>
          </a:bodyPr>
          <a:lstStyle/>
          <a:p>
            <a:pPr marL="0" indent="0">
              <a:buNone/>
            </a:pPr>
            <a:r>
              <a:rPr lang="en-US" dirty="0" smtClean="0"/>
              <a:t>Hence Avogadro’s Law (written in two ways):</a:t>
            </a:r>
          </a:p>
          <a:p>
            <a:endParaRPr lang="en-US" dirty="0"/>
          </a:p>
          <a:p>
            <a:endParaRPr lang="en-US" dirty="0" smtClean="0"/>
          </a:p>
          <a:p>
            <a:endParaRPr lang="en-US" dirty="0"/>
          </a:p>
          <a:p>
            <a:endParaRPr lang="en-US" dirty="0" smtClean="0"/>
          </a:p>
          <a:p>
            <a:pPr marL="0" indent="0">
              <a:buNone/>
            </a:pPr>
            <a:endParaRPr lang="en-US" i="1" dirty="0" smtClean="0"/>
          </a:p>
          <a:p>
            <a:pPr marL="0" indent="0">
              <a:buNone/>
            </a:pPr>
            <a:endParaRPr lang="en-US" i="1" dirty="0" smtClean="0"/>
          </a:p>
          <a:p>
            <a:pPr marL="0" indent="0">
              <a:buNone/>
            </a:pPr>
            <a:endParaRPr lang="en-US" i="1" dirty="0" smtClean="0"/>
          </a:p>
          <a:p>
            <a:pPr marL="0" indent="0">
              <a:buNone/>
            </a:pPr>
            <a:r>
              <a:rPr lang="en-US" i="1" dirty="0" smtClean="0"/>
              <a:t>n = number of moles (</a:t>
            </a:r>
            <a:r>
              <a:rPr lang="en-US" i="1" dirty="0" err="1" smtClean="0"/>
              <a:t>mol</a:t>
            </a:r>
            <a:r>
              <a:rPr lang="en-US" i="1" dirty="0" smtClean="0"/>
              <a:t>)</a:t>
            </a:r>
          </a:p>
          <a:p>
            <a:pPr marL="0" indent="0">
              <a:buNone/>
            </a:pPr>
            <a:r>
              <a:rPr lang="en-US" i="1" dirty="0" smtClean="0"/>
              <a:t>k = constant, written in L/</a:t>
            </a:r>
            <a:r>
              <a:rPr lang="en-US" i="1" dirty="0" err="1" smtClean="0"/>
              <a:t>mol</a:t>
            </a:r>
            <a:endParaRPr lang="en-US" i="1" dirty="0" smtClean="0"/>
          </a:p>
          <a:p>
            <a:pPr marL="0" indent="0">
              <a:buNone/>
            </a:pPr>
            <a:r>
              <a:rPr lang="en-US" i="1" dirty="0" smtClean="0"/>
              <a:t>Standard Temperature and Pressure:</a:t>
            </a:r>
          </a:p>
          <a:p>
            <a:pPr marL="0" indent="0">
              <a:buNone/>
            </a:pPr>
            <a:r>
              <a:rPr lang="en-US" i="1" dirty="0" smtClean="0"/>
              <a:t>	k = 22.4 L/</a:t>
            </a:r>
            <a:r>
              <a:rPr lang="en-US" i="1" dirty="0" err="1" smtClean="0"/>
              <a:t>mol</a:t>
            </a:r>
            <a:endParaRPr lang="en-US" i="1" dirty="0"/>
          </a:p>
          <a:p>
            <a:pPr marL="0" indent="0">
              <a:buNone/>
            </a:pPr>
            <a:r>
              <a:rPr lang="en-US" i="1" dirty="0" smtClean="0"/>
              <a:t>	Also 1 </a:t>
            </a:r>
            <a:r>
              <a:rPr lang="en-US" i="1" dirty="0" err="1" smtClean="0"/>
              <a:t>atm</a:t>
            </a:r>
            <a:r>
              <a:rPr lang="en-US" i="1" dirty="0" smtClean="0"/>
              <a:t> (101.3 </a:t>
            </a:r>
            <a:r>
              <a:rPr lang="en-US" i="1" dirty="0" err="1" smtClean="0"/>
              <a:t>kPa</a:t>
            </a:r>
            <a:r>
              <a:rPr lang="en-US" i="1" dirty="0" smtClean="0"/>
              <a:t>) and 273</a:t>
            </a:r>
            <a:r>
              <a:rPr lang="en-US" dirty="0"/>
              <a:t>°K</a:t>
            </a:r>
            <a:endParaRPr lang="en-US" i="1" dirty="0" smtClean="0"/>
          </a:p>
          <a:p>
            <a:pPr marL="0" indent="0">
              <a:buNone/>
            </a:pPr>
            <a:r>
              <a:rPr lang="en-US" i="1" dirty="0" smtClean="0"/>
              <a:t>*Both are in </a:t>
            </a:r>
            <a:r>
              <a:rPr lang="en-US" i="1" smtClean="0"/>
              <a:t>your MCAS reference </a:t>
            </a:r>
            <a:r>
              <a:rPr lang="en-US" i="1" dirty="0" smtClean="0"/>
              <a:t>sheet.</a:t>
            </a:r>
          </a:p>
          <a:p>
            <a:r>
              <a:rPr lang="en-US" dirty="0" smtClean="0"/>
              <a:t>Volume and moles are </a:t>
            </a:r>
            <a:r>
              <a:rPr lang="en-US" i="1" dirty="0" smtClean="0"/>
              <a:t>directly proportional</a:t>
            </a:r>
            <a:r>
              <a:rPr lang="en-US" dirty="0" smtClean="0"/>
              <a:t>.  They both go up and down together at the same rate.</a:t>
            </a:r>
            <a:endParaRPr lang="en-US" i="1" dirty="0" smtClean="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3538" y="1575539"/>
            <a:ext cx="2274432" cy="17058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descr="http://ohhappydazebtb.files.wordpress.com/2011/07/00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 y="838200"/>
            <a:ext cx="3261138" cy="2443162"/>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47629" y="1365115"/>
            <a:ext cx="3441188" cy="21266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2464474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1281"/>
            <a:ext cx="8229600" cy="1143000"/>
          </a:xfrm>
        </p:spPr>
        <p:txBody>
          <a:bodyPr/>
          <a:lstStyle/>
          <a:p>
            <a:r>
              <a:rPr lang="en-US" dirty="0" smtClean="0"/>
              <a:t>The Ideal Gas Law</a:t>
            </a:r>
            <a:endParaRPr lang="en-US" dirty="0"/>
          </a:p>
        </p:txBody>
      </p:sp>
      <p:sp>
        <p:nvSpPr>
          <p:cNvPr id="3" name="Content Placeholder 2"/>
          <p:cNvSpPr>
            <a:spLocks noGrp="1"/>
          </p:cNvSpPr>
          <p:nvPr>
            <p:ph sz="half" idx="1"/>
          </p:nvPr>
        </p:nvSpPr>
        <p:spPr>
          <a:xfrm>
            <a:off x="17928" y="932329"/>
            <a:ext cx="4096871" cy="5925671"/>
          </a:xfrm>
        </p:spPr>
        <p:txBody>
          <a:bodyPr>
            <a:normAutofit/>
          </a:bodyPr>
          <a:lstStyle/>
          <a:p>
            <a:r>
              <a:rPr lang="en-US" dirty="0" smtClean="0"/>
              <a:t>Scientists found that most gases behave very alike at room temperature and pressure.</a:t>
            </a:r>
          </a:p>
          <a:p>
            <a:r>
              <a:rPr lang="en-US" dirty="0" smtClean="0"/>
              <a:t>Ideal gases should:</a:t>
            </a:r>
          </a:p>
          <a:p>
            <a:pPr lvl="1"/>
            <a:r>
              <a:rPr lang="en-US" dirty="0" smtClean="0"/>
              <a:t>Not be affected by intermolecular forces (not attract or repel)</a:t>
            </a:r>
          </a:p>
          <a:p>
            <a:pPr lvl="1"/>
            <a:r>
              <a:rPr lang="en-US" dirty="0" smtClean="0"/>
              <a:t>Be made up of particles that do not have any significant volume</a:t>
            </a:r>
          </a:p>
          <a:p>
            <a:pPr lvl="1"/>
            <a:r>
              <a:rPr lang="en-US" dirty="0"/>
              <a:t>N</a:t>
            </a:r>
            <a:r>
              <a:rPr lang="en-US" dirty="0" smtClean="0"/>
              <a:t>ot condense into liquid at room temperature</a:t>
            </a:r>
          </a:p>
          <a:p>
            <a:pPr marL="457200" lvl="1" indent="0">
              <a:buNone/>
            </a:pPr>
            <a:endParaRPr lang="en-US" dirty="0"/>
          </a:p>
        </p:txBody>
      </p:sp>
      <p:pic>
        <p:nvPicPr>
          <p:cNvPr id="4098" name="Picture 2" descr="http://chemwiki.ucdavis.edu/@api/deki/files/8711/Screen_shot_2009-11-27_at_10.31.58_PM.png?size=bestfit&amp;width=322&amp;height=268&amp;revision=1"/>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024745" y="2667000"/>
            <a:ext cx="5310117" cy="44196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4038600" y="932329"/>
            <a:ext cx="5078506" cy="1938992"/>
          </a:xfrm>
          <a:prstGeom prst="rect">
            <a:avLst/>
          </a:prstGeom>
          <a:noFill/>
        </p:spPr>
        <p:txBody>
          <a:bodyPr wrap="square" rtlCol="0">
            <a:spAutoFit/>
          </a:bodyPr>
          <a:lstStyle/>
          <a:p>
            <a:pPr algn="ctr"/>
            <a:r>
              <a:rPr lang="en-US" sz="2400" u="sng" dirty="0" smtClean="0"/>
              <a:t>The Ideal Gas Law combines:</a:t>
            </a:r>
          </a:p>
          <a:p>
            <a:pPr marL="285750" indent="-285750">
              <a:buFont typeface="Arial" panose="020B0604020202020204" pitchFamily="34" charset="0"/>
              <a:buChar char="•"/>
            </a:pPr>
            <a:r>
              <a:rPr lang="en-US" sz="2400" dirty="0" smtClean="0"/>
              <a:t>Boyle’s Law (pressure and volume)</a:t>
            </a:r>
          </a:p>
          <a:p>
            <a:pPr marL="285750" indent="-285750">
              <a:buFont typeface="Arial" panose="020B0604020202020204" pitchFamily="34" charset="0"/>
              <a:buChar char="•"/>
            </a:pPr>
            <a:r>
              <a:rPr lang="en-US" sz="2400" dirty="0" smtClean="0"/>
              <a:t>Charles’ Law (volume and temperature)</a:t>
            </a:r>
          </a:p>
          <a:p>
            <a:pPr marL="285750" indent="-285750">
              <a:buFont typeface="Arial" panose="020B0604020202020204" pitchFamily="34" charset="0"/>
              <a:buChar char="•"/>
            </a:pPr>
            <a:r>
              <a:rPr lang="en-US" sz="2400" dirty="0" smtClean="0"/>
              <a:t>Avogadro’s Law (volume and moles)</a:t>
            </a:r>
          </a:p>
        </p:txBody>
      </p:sp>
    </p:spTree>
    <p:extLst>
      <p:ext uri="{BB962C8B-B14F-4D97-AF65-F5344CB8AC3E}">
        <p14:creationId xmlns:p14="http://schemas.microsoft.com/office/powerpoint/2010/main" val="282208785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447"/>
            <a:ext cx="8229600" cy="1143000"/>
          </a:xfrm>
        </p:spPr>
        <p:txBody>
          <a:bodyPr/>
          <a:lstStyle/>
          <a:p>
            <a:r>
              <a:rPr lang="en-US" dirty="0" smtClean="0"/>
              <a:t>The Ideal Gas Equation</a:t>
            </a:r>
            <a:endParaRPr lang="en-US" dirty="0"/>
          </a:p>
        </p:txBody>
      </p:sp>
      <p:sp>
        <p:nvSpPr>
          <p:cNvPr id="4" name="Content Placeholder 3"/>
          <p:cNvSpPr>
            <a:spLocks noGrp="1"/>
          </p:cNvSpPr>
          <p:nvPr>
            <p:ph sz="half" idx="2"/>
          </p:nvPr>
        </p:nvSpPr>
        <p:spPr>
          <a:xfrm>
            <a:off x="4724399" y="984496"/>
            <a:ext cx="4343400" cy="5721927"/>
          </a:xfrm>
        </p:spPr>
        <p:txBody>
          <a:bodyPr/>
          <a:lstStyle/>
          <a:p>
            <a:r>
              <a:rPr lang="en-US" dirty="0" smtClean="0"/>
              <a:t>V = in Liters (L)</a:t>
            </a:r>
          </a:p>
          <a:p>
            <a:r>
              <a:rPr lang="en-US" dirty="0" smtClean="0"/>
              <a:t>n = in moles (</a:t>
            </a:r>
            <a:r>
              <a:rPr lang="en-US" dirty="0" err="1" smtClean="0"/>
              <a:t>mol</a:t>
            </a:r>
            <a:r>
              <a:rPr lang="en-US" dirty="0" smtClean="0"/>
              <a:t>)</a:t>
            </a:r>
          </a:p>
          <a:p>
            <a:r>
              <a:rPr lang="en-US" dirty="0" smtClean="0"/>
              <a:t>T = in Kelvin (°K)</a:t>
            </a:r>
          </a:p>
          <a:p>
            <a:r>
              <a:rPr lang="en-US" dirty="0" smtClean="0"/>
              <a:t>R is a constant that depends on P being given as </a:t>
            </a:r>
            <a:r>
              <a:rPr lang="en-US" dirty="0" err="1" smtClean="0"/>
              <a:t>kPa</a:t>
            </a:r>
            <a:r>
              <a:rPr lang="en-US" dirty="0" smtClean="0"/>
              <a:t> (Kilopascals) or </a:t>
            </a:r>
            <a:r>
              <a:rPr lang="en-US" dirty="0" err="1" smtClean="0"/>
              <a:t>atm</a:t>
            </a:r>
            <a:r>
              <a:rPr lang="en-US" dirty="0" smtClean="0"/>
              <a:t> (atmospheres):</a:t>
            </a:r>
            <a:endParaRPr lang="en-US" dirty="0"/>
          </a:p>
        </p:txBody>
      </p:sp>
      <p:pic>
        <p:nvPicPr>
          <p:cNvPr id="5122"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6927" y="1524000"/>
            <a:ext cx="4800600" cy="35931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descr="C:\Users\Richard\Desktop\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6399" y="4419600"/>
            <a:ext cx="2819401" cy="229375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0" y="6211669"/>
            <a:ext cx="5410199" cy="646331"/>
          </a:xfrm>
          <a:prstGeom prst="rect">
            <a:avLst/>
          </a:prstGeom>
          <a:noFill/>
        </p:spPr>
        <p:txBody>
          <a:bodyPr wrap="square" rtlCol="0">
            <a:spAutoFit/>
          </a:bodyPr>
          <a:lstStyle/>
          <a:p>
            <a:r>
              <a:rPr lang="en-US" dirty="0" smtClean="0"/>
              <a:t>*The Ideal Gas Equation and R can both be found in your MCAS Reference sheet.  Practice using them!</a:t>
            </a:r>
            <a:endParaRPr lang="en-US" dirty="0"/>
          </a:p>
        </p:txBody>
      </p:sp>
    </p:spTree>
    <p:extLst>
      <p:ext uri="{BB962C8B-B14F-4D97-AF65-F5344CB8AC3E}">
        <p14:creationId xmlns:p14="http://schemas.microsoft.com/office/powerpoint/2010/main" val="258873672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US" dirty="0" smtClean="0"/>
              <a:t>Two </a:t>
            </a:r>
            <a:r>
              <a:rPr lang="en-US" dirty="0" err="1" smtClean="0"/>
              <a:t>Superlaws</a:t>
            </a:r>
            <a:r>
              <a:rPr lang="en-US" dirty="0" smtClean="0"/>
              <a:t>: so who wins?</a:t>
            </a:r>
            <a:endParaRPr lang="en-US" dirty="0"/>
          </a:p>
        </p:txBody>
      </p:sp>
      <p:sp>
        <p:nvSpPr>
          <p:cNvPr id="3" name="Text Placeholder 2"/>
          <p:cNvSpPr>
            <a:spLocks noGrp="1"/>
          </p:cNvSpPr>
          <p:nvPr>
            <p:ph type="body" idx="1"/>
          </p:nvPr>
        </p:nvSpPr>
        <p:spPr>
          <a:xfrm>
            <a:off x="334819" y="838200"/>
            <a:ext cx="4040188" cy="639762"/>
          </a:xfrm>
        </p:spPr>
        <p:txBody>
          <a:bodyPr/>
          <a:lstStyle/>
          <a:p>
            <a:r>
              <a:rPr lang="en-US" dirty="0" smtClean="0"/>
              <a:t>Combined Gas Law</a:t>
            </a:r>
            <a:endParaRPr lang="en-US" dirty="0"/>
          </a:p>
        </p:txBody>
      </p:sp>
      <p:sp>
        <p:nvSpPr>
          <p:cNvPr id="4" name="Content Placeholder 3"/>
          <p:cNvSpPr>
            <a:spLocks noGrp="1"/>
          </p:cNvSpPr>
          <p:nvPr>
            <p:ph sz="half" idx="2"/>
          </p:nvPr>
        </p:nvSpPr>
        <p:spPr>
          <a:xfrm>
            <a:off x="381000" y="1600200"/>
            <a:ext cx="4040188" cy="3951288"/>
          </a:xfrm>
        </p:spPr>
        <p:txBody>
          <a:bodyPr/>
          <a:lstStyle/>
          <a:p>
            <a:pPr marL="457200" indent="-457200">
              <a:buFont typeface="+mj-lt"/>
              <a:buAutoNum type="arabicPeriod"/>
            </a:pPr>
            <a:r>
              <a:rPr lang="en-US" dirty="0" smtClean="0"/>
              <a:t>Can account for only three factors: Pressure, Volume, and Temperature.</a:t>
            </a:r>
          </a:p>
          <a:p>
            <a:pPr marL="457200" indent="-457200">
              <a:buFont typeface="+mj-lt"/>
              <a:buAutoNum type="arabicPeriod"/>
            </a:pPr>
            <a:endParaRPr lang="en-US" dirty="0" smtClean="0"/>
          </a:p>
          <a:p>
            <a:pPr marL="457200" indent="-457200">
              <a:buFont typeface="+mj-lt"/>
              <a:buAutoNum type="arabicPeriod"/>
            </a:pPr>
            <a:endParaRPr lang="en-US" dirty="0"/>
          </a:p>
          <a:p>
            <a:pPr marL="457200" indent="-457200">
              <a:buFont typeface="+mj-lt"/>
              <a:buAutoNum type="arabicPeriod"/>
            </a:pPr>
            <a:endParaRPr lang="en-US" dirty="0" smtClean="0"/>
          </a:p>
          <a:p>
            <a:pPr marL="457200" indent="-457200">
              <a:buFont typeface="+mj-lt"/>
              <a:buAutoNum type="arabicPeriod"/>
            </a:pPr>
            <a:r>
              <a:rPr lang="en-US" dirty="0" smtClean="0"/>
              <a:t>Can be used with any gas.</a:t>
            </a:r>
          </a:p>
        </p:txBody>
      </p:sp>
      <p:sp>
        <p:nvSpPr>
          <p:cNvPr id="5" name="Text Placeholder 4"/>
          <p:cNvSpPr>
            <a:spLocks noGrp="1"/>
          </p:cNvSpPr>
          <p:nvPr>
            <p:ph type="body" sz="quarter" idx="3"/>
          </p:nvPr>
        </p:nvSpPr>
        <p:spPr>
          <a:xfrm>
            <a:off x="4648200" y="838200"/>
            <a:ext cx="4041775" cy="639762"/>
          </a:xfrm>
        </p:spPr>
        <p:txBody>
          <a:bodyPr/>
          <a:lstStyle/>
          <a:p>
            <a:r>
              <a:rPr lang="en-US" dirty="0" smtClean="0"/>
              <a:t>Ideal Gas Law</a:t>
            </a:r>
            <a:endParaRPr lang="en-US" dirty="0"/>
          </a:p>
        </p:txBody>
      </p:sp>
      <p:sp>
        <p:nvSpPr>
          <p:cNvPr id="6" name="Content Placeholder 5"/>
          <p:cNvSpPr>
            <a:spLocks noGrp="1"/>
          </p:cNvSpPr>
          <p:nvPr>
            <p:ph sz="quarter" idx="4"/>
          </p:nvPr>
        </p:nvSpPr>
        <p:spPr>
          <a:xfrm>
            <a:off x="4555836" y="1580211"/>
            <a:ext cx="4041775" cy="3951288"/>
          </a:xfrm>
        </p:spPr>
        <p:txBody>
          <a:bodyPr/>
          <a:lstStyle/>
          <a:p>
            <a:pPr marL="457200" indent="-457200">
              <a:buFont typeface="+mj-lt"/>
              <a:buAutoNum type="arabicPeriod"/>
            </a:pPr>
            <a:r>
              <a:rPr lang="en-US" dirty="0" smtClean="0"/>
              <a:t>Can account for </a:t>
            </a:r>
            <a:r>
              <a:rPr lang="en-US" u="sng" dirty="0" smtClean="0"/>
              <a:t>four</a:t>
            </a:r>
            <a:r>
              <a:rPr lang="en-US" dirty="0" smtClean="0"/>
              <a:t> factors: Pressure, Volume, Temperature, </a:t>
            </a:r>
            <a:r>
              <a:rPr lang="en-US" i="1" dirty="0" smtClean="0"/>
              <a:t>and Moles!</a:t>
            </a:r>
            <a:endParaRPr lang="en-US" dirty="0" smtClean="0"/>
          </a:p>
          <a:p>
            <a:pPr marL="457200" indent="-457200">
              <a:buFont typeface="+mj-lt"/>
              <a:buAutoNum type="arabicPeriod"/>
            </a:pPr>
            <a:endParaRPr lang="en-US" i="1" dirty="0" smtClean="0"/>
          </a:p>
          <a:p>
            <a:pPr marL="457200" indent="-457200">
              <a:buFont typeface="+mj-lt"/>
              <a:buAutoNum type="arabicPeriod"/>
            </a:pPr>
            <a:endParaRPr lang="en-US" i="1" dirty="0" smtClean="0"/>
          </a:p>
          <a:p>
            <a:pPr marL="457200" indent="-457200">
              <a:buFont typeface="+mj-lt"/>
              <a:buAutoNum type="arabicPeriod"/>
            </a:pPr>
            <a:endParaRPr lang="en-US" i="1" dirty="0"/>
          </a:p>
          <a:p>
            <a:pPr marL="457200" indent="-457200">
              <a:buFont typeface="+mj-lt"/>
              <a:buAutoNum type="arabicPeriod"/>
            </a:pPr>
            <a:r>
              <a:rPr lang="en-US" dirty="0" smtClean="0"/>
              <a:t>Can only be used with ideal gases.</a:t>
            </a:r>
          </a:p>
        </p:txBody>
      </p:sp>
      <p:pic>
        <p:nvPicPr>
          <p:cNvPr id="6146" name="Picture 2" descr="http://www.clipartbest.com/cliparts/ncX/nqE/ncXnqEBcB.jpe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05400" y="2667000"/>
            <a:ext cx="914400" cy="108039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www.clipartbest.com/cliparts/ncX/nqE/ncXnqEBcB.jpe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8200" y="4537363"/>
            <a:ext cx="914400" cy="1080399"/>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http://mrsaintsscience.weebly.com/uploads/1/0/9/6/10968170/574899.jpg?3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2055" y="2819400"/>
            <a:ext cx="2680613" cy="1253836"/>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http://thescienceclassroom.org/wp-content/uploads/2013/04/Ideal-Gas-Law.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2200" y="2858542"/>
            <a:ext cx="2468267" cy="697313"/>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334819" y="5645471"/>
            <a:ext cx="8442035" cy="1200329"/>
          </a:xfrm>
          <a:prstGeom prst="rect">
            <a:avLst/>
          </a:prstGeom>
          <a:noFill/>
        </p:spPr>
        <p:txBody>
          <a:bodyPr wrap="square" rtlCol="0">
            <a:spAutoFit/>
          </a:bodyPr>
          <a:lstStyle/>
          <a:p>
            <a:r>
              <a:rPr lang="en-US" sz="2400" dirty="0" smtClean="0"/>
              <a:t>We are all winners because we have both laws to help us!  Be sure to choose the correct one depending on the MCAS question.  That way you can win again and again!		Speaking of winners…</a:t>
            </a:r>
            <a:endParaRPr lang="en-US" sz="2400" dirty="0"/>
          </a:p>
        </p:txBody>
      </p:sp>
    </p:spTree>
    <p:extLst>
      <p:ext uri="{BB962C8B-B14F-4D97-AF65-F5344CB8AC3E}">
        <p14:creationId xmlns:p14="http://schemas.microsoft.com/office/powerpoint/2010/main" val="421561949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457200" y="0"/>
            <a:ext cx="8229600" cy="1143000"/>
          </a:xfrm>
        </p:spPr>
        <p:txBody>
          <a:bodyPr/>
          <a:lstStyle/>
          <a:p>
            <a:r>
              <a:rPr lang="en-US" dirty="0" smtClean="0"/>
              <a:t>Ideal Gas Law in the sports news!</a:t>
            </a:r>
            <a:endParaRPr lang="en-US" dirty="0"/>
          </a:p>
        </p:txBody>
      </p:sp>
      <p:sp>
        <p:nvSpPr>
          <p:cNvPr id="11" name="Content Placeholder 10"/>
          <p:cNvSpPr>
            <a:spLocks noGrp="1"/>
          </p:cNvSpPr>
          <p:nvPr>
            <p:ph sz="half" idx="1"/>
          </p:nvPr>
        </p:nvSpPr>
        <p:spPr>
          <a:xfrm>
            <a:off x="0" y="838200"/>
            <a:ext cx="4953000" cy="6019800"/>
          </a:xfrm>
        </p:spPr>
        <p:txBody>
          <a:bodyPr>
            <a:normAutofit fontScale="70000" lnSpcReduction="20000"/>
          </a:bodyPr>
          <a:lstStyle/>
          <a:p>
            <a:pPr marL="0" indent="0">
              <a:buNone/>
            </a:pPr>
            <a:r>
              <a:rPr lang="en-US" dirty="0" smtClean="0"/>
              <a:t>By now you may have heard of “</a:t>
            </a:r>
            <a:r>
              <a:rPr lang="en-US" dirty="0" err="1" smtClean="0"/>
              <a:t>Deflategate</a:t>
            </a:r>
            <a:r>
              <a:rPr lang="en-US" dirty="0" smtClean="0"/>
              <a:t>.”  If you haven’t, here’s a summary:</a:t>
            </a:r>
          </a:p>
          <a:p>
            <a:pPr marL="514350" indent="-514350">
              <a:buFont typeface="+mj-lt"/>
              <a:buAutoNum type="arabicPeriod"/>
            </a:pPr>
            <a:r>
              <a:rPr lang="en-US" dirty="0" smtClean="0"/>
              <a:t>In the 2015 AFC Championship game, a Colts player intercepted a Tom Brady pass.  The Colts noticed that Brady’s ball was very soft.  He likes minimally soft balls, 12.5 psi, for passing.  NFL rules say 12.5-13.5 psi.  It was cold and rainy.</a:t>
            </a:r>
          </a:p>
          <a:p>
            <a:pPr marL="514350" indent="-514350">
              <a:buFont typeface="+mj-lt"/>
              <a:buAutoNum type="arabicPeriod"/>
            </a:pPr>
            <a:r>
              <a:rPr lang="en-US" dirty="0" smtClean="0"/>
              <a:t>The NFL checked the pressure of both the Pats’ and Colts’ balls at halftime.  The Pats’ balls’ pressure changes were too much compared to the Colts’.  The NFL </a:t>
            </a:r>
            <a:r>
              <a:rPr lang="en-US" dirty="0" err="1" smtClean="0"/>
              <a:t>reinflated</a:t>
            </a:r>
            <a:r>
              <a:rPr lang="en-US" dirty="0" smtClean="0"/>
              <a:t> the Pats’ balls for the 2</a:t>
            </a:r>
            <a:r>
              <a:rPr lang="en-US" baseline="30000" dirty="0" smtClean="0"/>
              <a:t>nd</a:t>
            </a:r>
            <a:r>
              <a:rPr lang="en-US" dirty="0" smtClean="0"/>
              <a:t> half.</a:t>
            </a:r>
          </a:p>
          <a:p>
            <a:pPr marL="514350" indent="-514350">
              <a:buFont typeface="+mj-lt"/>
              <a:buAutoNum type="arabicPeriod"/>
            </a:pPr>
            <a:r>
              <a:rPr lang="en-US" dirty="0" smtClean="0"/>
              <a:t>The Pats won anyway, 45-7.  They scored 17 points in the 1</a:t>
            </a:r>
            <a:r>
              <a:rPr lang="en-US" baseline="30000" dirty="0" smtClean="0"/>
              <a:t>st</a:t>
            </a:r>
            <a:r>
              <a:rPr lang="en-US" dirty="0" smtClean="0"/>
              <a:t> half (with “illegal” balls) and 28 points in the 2</a:t>
            </a:r>
            <a:r>
              <a:rPr lang="en-US" baseline="30000" dirty="0" smtClean="0"/>
              <a:t>nd</a:t>
            </a:r>
            <a:r>
              <a:rPr lang="en-US" dirty="0" smtClean="0"/>
              <a:t> half.</a:t>
            </a:r>
          </a:p>
          <a:p>
            <a:pPr marL="514350" indent="-514350">
              <a:buFont typeface="+mj-lt"/>
              <a:buAutoNum type="arabicPeriod"/>
            </a:pPr>
            <a:r>
              <a:rPr lang="en-US" dirty="0" smtClean="0"/>
              <a:t>The Pats and Brady were accused of cheating for two weeks until their Super Bowl 49 victory.</a:t>
            </a:r>
          </a:p>
          <a:p>
            <a:pPr marL="514350" indent="-514350">
              <a:buFont typeface="+mj-lt"/>
              <a:buAutoNum type="arabicPeriod"/>
            </a:pPr>
            <a:r>
              <a:rPr lang="en-US" dirty="0" smtClean="0"/>
              <a:t>The NFL, 3+ months later, suspended Brady 4 games and punished the Patriots for </a:t>
            </a:r>
            <a:r>
              <a:rPr lang="en-US" u="sng" dirty="0" smtClean="0"/>
              <a:t>trying to cheat</a:t>
            </a:r>
            <a:r>
              <a:rPr lang="en-US" dirty="0" smtClean="0"/>
              <a:t>.</a:t>
            </a:r>
          </a:p>
        </p:txBody>
      </p:sp>
      <p:pic>
        <p:nvPicPr>
          <p:cNvPr id="8194"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953000" y="914400"/>
            <a:ext cx="4038600" cy="27265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p:cNvSpPr txBox="1"/>
          <p:nvPr/>
        </p:nvSpPr>
        <p:spPr>
          <a:xfrm>
            <a:off x="4953000" y="3733800"/>
            <a:ext cx="4191001" cy="3170099"/>
          </a:xfrm>
          <a:prstGeom prst="rect">
            <a:avLst/>
          </a:prstGeom>
          <a:noFill/>
        </p:spPr>
        <p:txBody>
          <a:bodyPr wrap="square" rtlCol="0">
            <a:spAutoFit/>
          </a:bodyPr>
          <a:lstStyle/>
          <a:p>
            <a:r>
              <a:rPr lang="en-US" sz="2000" b="1" dirty="0" smtClean="0"/>
              <a:t>What does all that have to do with chemistry?  The Ideal Gas Law!</a:t>
            </a:r>
            <a:endParaRPr lang="en-US" sz="2000" b="1" dirty="0"/>
          </a:p>
          <a:p>
            <a:r>
              <a:rPr lang="en-US" sz="2000" dirty="0" smtClean="0"/>
              <a:t>P = ball pressure, in psi</a:t>
            </a:r>
          </a:p>
          <a:p>
            <a:r>
              <a:rPr lang="en-US" sz="2000" dirty="0" smtClean="0"/>
              <a:t>V = ball volume (less volume, easier to throw in cold and wet weather)</a:t>
            </a:r>
          </a:p>
          <a:p>
            <a:r>
              <a:rPr lang="en-US" sz="2000" dirty="0" smtClean="0"/>
              <a:t>n = moles of air in the balls</a:t>
            </a:r>
          </a:p>
          <a:p>
            <a:r>
              <a:rPr lang="en-US" sz="2000" dirty="0" smtClean="0"/>
              <a:t>R = ideal gas constant</a:t>
            </a:r>
          </a:p>
          <a:p>
            <a:r>
              <a:rPr lang="en-US" sz="2000" dirty="0" smtClean="0"/>
              <a:t>T = temperature inside the balls, and also at the game (outdoors, cold) and officials’ room (indoors, warm)</a:t>
            </a:r>
            <a:endParaRPr lang="en-US" sz="2000" dirty="0"/>
          </a:p>
        </p:txBody>
      </p:sp>
    </p:spTree>
    <p:extLst>
      <p:ext uri="{BB962C8B-B14F-4D97-AF65-F5344CB8AC3E}">
        <p14:creationId xmlns:p14="http://schemas.microsoft.com/office/powerpoint/2010/main" val="180825276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927" y="0"/>
            <a:ext cx="9137073" cy="1143000"/>
          </a:xfrm>
        </p:spPr>
        <p:txBody>
          <a:bodyPr>
            <a:normAutofit fontScale="90000"/>
          </a:bodyPr>
          <a:lstStyle/>
          <a:p>
            <a:r>
              <a:rPr lang="en-US" dirty="0" smtClean="0"/>
              <a:t>The Ideal Gas Law was used by both sides!</a:t>
            </a:r>
            <a:endParaRPr lang="en-US" dirty="0"/>
          </a:p>
        </p:txBody>
      </p:sp>
      <p:sp>
        <p:nvSpPr>
          <p:cNvPr id="6" name="Text Placeholder 5"/>
          <p:cNvSpPr>
            <a:spLocks noGrp="1"/>
          </p:cNvSpPr>
          <p:nvPr>
            <p:ph type="body" idx="1"/>
          </p:nvPr>
        </p:nvSpPr>
        <p:spPr>
          <a:xfrm>
            <a:off x="381000" y="921327"/>
            <a:ext cx="4040188" cy="639762"/>
          </a:xfrm>
        </p:spPr>
        <p:txBody>
          <a:bodyPr/>
          <a:lstStyle/>
          <a:p>
            <a:r>
              <a:rPr lang="en-US" dirty="0" smtClean="0"/>
              <a:t>The Wells Report</a:t>
            </a:r>
            <a:endParaRPr lang="en-US" dirty="0"/>
          </a:p>
        </p:txBody>
      </p:sp>
      <p:sp>
        <p:nvSpPr>
          <p:cNvPr id="7" name="Content Placeholder 6"/>
          <p:cNvSpPr>
            <a:spLocks noGrp="1"/>
          </p:cNvSpPr>
          <p:nvPr>
            <p:ph sz="half" idx="2"/>
          </p:nvPr>
        </p:nvSpPr>
        <p:spPr>
          <a:xfrm>
            <a:off x="0" y="1898072"/>
            <a:ext cx="4572000" cy="4959928"/>
          </a:xfrm>
        </p:spPr>
        <p:txBody>
          <a:bodyPr>
            <a:normAutofit fontScale="77500" lnSpcReduction="20000"/>
          </a:bodyPr>
          <a:lstStyle/>
          <a:p>
            <a:r>
              <a:rPr lang="en-US" dirty="0" smtClean="0"/>
              <a:t>According to the scientists hired by the NFL, if the balls were inflated/deflated to 12.5 psi before the game, following Ideal Gas Law, they would have been 11.32-11.52 psi by halftime.</a:t>
            </a:r>
          </a:p>
          <a:p>
            <a:pPr lvl="1"/>
            <a:r>
              <a:rPr lang="en-US" dirty="0" smtClean="0"/>
              <a:t>Why would the balls deflate by themselves?  It was warm inside the officials’ room before kickoff (~70°F).  It was cold at the field (~45°F).  The air inside the balls would have contracted, and the NFL’s scientists accounted for that decrease in volume and pressure because of the cold.</a:t>
            </a:r>
          </a:p>
          <a:p>
            <a:r>
              <a:rPr lang="en-US" dirty="0" smtClean="0"/>
              <a:t>8 out of 11 Pats balls measured by one of the officials had psi </a:t>
            </a:r>
            <a:r>
              <a:rPr lang="en-US" i="1" u="sng" dirty="0" smtClean="0"/>
              <a:t>below</a:t>
            </a:r>
            <a:r>
              <a:rPr lang="en-US" dirty="0" smtClean="0"/>
              <a:t> 11.32.</a:t>
            </a:r>
          </a:p>
          <a:p>
            <a:r>
              <a:rPr lang="en-US" dirty="0" smtClean="0"/>
              <a:t>All 4 Colts balls were at 12.50 or above by the same official.  Their balls’ psi did not drop as much as the Patriots’.</a:t>
            </a:r>
          </a:p>
          <a:p>
            <a:r>
              <a:rPr lang="en-US" dirty="0" smtClean="0"/>
              <a:t>Therefore, the NFL believed a Patriots staffer used a needle to over-deflate the balls before the game because Brady liked soft balls.  So, they cheated.</a:t>
            </a:r>
          </a:p>
          <a:p>
            <a:endParaRPr lang="en-US" dirty="0"/>
          </a:p>
        </p:txBody>
      </p:sp>
      <p:sp>
        <p:nvSpPr>
          <p:cNvPr id="8" name="Text Placeholder 7"/>
          <p:cNvSpPr>
            <a:spLocks noGrp="1"/>
          </p:cNvSpPr>
          <p:nvPr>
            <p:ph type="body" sz="quarter" idx="3"/>
          </p:nvPr>
        </p:nvSpPr>
        <p:spPr>
          <a:xfrm>
            <a:off x="4489161" y="907472"/>
            <a:ext cx="4041775" cy="639762"/>
          </a:xfrm>
        </p:spPr>
        <p:txBody>
          <a:bodyPr/>
          <a:lstStyle/>
          <a:p>
            <a:r>
              <a:rPr lang="en-US" dirty="0" smtClean="0"/>
              <a:t>WellsReportContext.com</a:t>
            </a:r>
            <a:endParaRPr lang="en-US" dirty="0"/>
          </a:p>
        </p:txBody>
      </p:sp>
      <p:sp>
        <p:nvSpPr>
          <p:cNvPr id="9" name="Content Placeholder 8"/>
          <p:cNvSpPr>
            <a:spLocks noGrp="1"/>
          </p:cNvSpPr>
          <p:nvPr>
            <p:ph sz="quarter" idx="4"/>
          </p:nvPr>
        </p:nvSpPr>
        <p:spPr>
          <a:xfrm>
            <a:off x="4648200" y="2008908"/>
            <a:ext cx="4488873" cy="4876800"/>
          </a:xfrm>
        </p:spPr>
        <p:txBody>
          <a:bodyPr>
            <a:normAutofit fontScale="85000" lnSpcReduction="10000"/>
          </a:bodyPr>
          <a:lstStyle/>
          <a:p>
            <a:r>
              <a:rPr lang="en-US" dirty="0" smtClean="0"/>
              <a:t>The Patriots’ lawyers launched their own website criticizing the Wells Report and the NFL’s penalties.</a:t>
            </a:r>
          </a:p>
          <a:p>
            <a:r>
              <a:rPr lang="en-US" i="1" dirty="0" smtClean="0"/>
              <a:t>Two</a:t>
            </a:r>
            <a:r>
              <a:rPr lang="en-US" dirty="0" smtClean="0"/>
              <a:t> officials measured both teams’ balls at halftime, and the </a:t>
            </a:r>
            <a:r>
              <a:rPr lang="en-US" i="1" dirty="0" smtClean="0"/>
              <a:t>other</a:t>
            </a:r>
            <a:r>
              <a:rPr lang="en-US" dirty="0" smtClean="0"/>
              <a:t> official found that 3 out of 4 Colts balls were below 12.5, and 8 out of 11 Pats balls were </a:t>
            </a:r>
            <a:r>
              <a:rPr lang="en-US" i="1" u="sng" dirty="0" smtClean="0"/>
              <a:t>above</a:t>
            </a:r>
            <a:r>
              <a:rPr lang="en-US" dirty="0" smtClean="0"/>
              <a:t> 11.32 psi!</a:t>
            </a:r>
          </a:p>
          <a:p>
            <a:r>
              <a:rPr lang="en-US" dirty="0" smtClean="0"/>
              <a:t>How could this happen???  The officials used pressure gauges made by different companies!  Not reliable!</a:t>
            </a:r>
          </a:p>
          <a:p>
            <a:r>
              <a:rPr lang="en-US" dirty="0" smtClean="0"/>
              <a:t>Therefore, the NFL ignored the Ideal Gas Law (after using it in the Report) and relied too much on cheap and inaccurate gauges.</a:t>
            </a:r>
          </a:p>
          <a:p>
            <a:pPr marL="0" indent="0" algn="r">
              <a:buNone/>
            </a:pPr>
            <a:r>
              <a:rPr lang="en-US" u="sng" dirty="0" smtClean="0"/>
              <a:t>To be continued in the sports news!</a:t>
            </a:r>
            <a:endParaRPr lang="en-US" u="sng" dirty="0"/>
          </a:p>
        </p:txBody>
      </p:sp>
      <p:pic>
        <p:nvPicPr>
          <p:cNvPr id="7170" name="Picture 2" descr="http://www.classgratis.com/wp-content/uploads/nfl-logo_4745_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43200" y="921327"/>
            <a:ext cx="801915" cy="990600"/>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http://assets.sbnation.com/assets/1630209/Patriots_logo_mediu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24800" y="810490"/>
            <a:ext cx="1212273" cy="12122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221477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274638"/>
            <a:ext cx="8229600" cy="5516562"/>
          </a:xfrm>
        </p:spPr>
        <p:txBody>
          <a:bodyPr>
            <a:normAutofit/>
          </a:bodyPr>
          <a:lstStyle/>
          <a:p>
            <a:r>
              <a:rPr lang="en-US" sz="6000" dirty="0" smtClean="0"/>
              <a:t>MCAS Cram (Day four)</a:t>
            </a:r>
            <a:endParaRPr lang="en-US" sz="6000" dirty="0"/>
          </a:p>
        </p:txBody>
      </p:sp>
    </p:spTree>
    <p:extLst>
      <p:ext uri="{BB962C8B-B14F-4D97-AF65-F5344CB8AC3E}">
        <p14:creationId xmlns:p14="http://schemas.microsoft.com/office/powerpoint/2010/main" val="183524788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178</TotalTime>
  <Words>1045</Words>
  <Application>Microsoft Macintosh PowerPoint</Application>
  <PresentationFormat>On-screen Show (4:3)</PresentationFormat>
  <Paragraphs>87</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The Ideal Gas Law and the Patriots: A Winning Team!!!</vt:lpstr>
      <vt:lpstr>Before there was Tom Brady, there was Amedeo Avogadro!</vt:lpstr>
      <vt:lpstr>Avogadro’s Law!</vt:lpstr>
      <vt:lpstr>The Ideal Gas Law</vt:lpstr>
      <vt:lpstr>The Ideal Gas Equation</vt:lpstr>
      <vt:lpstr>Two Superlaws: so who wins?</vt:lpstr>
      <vt:lpstr>Ideal Gas Law in the sports news!</vt:lpstr>
      <vt:lpstr>The Ideal Gas Law was used by both sides!</vt:lpstr>
      <vt:lpstr>MCAS Cram (Day four)</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Ideal Gas Law and the Patriots: A Winning Team!!!</dc:title>
  <dc:creator>Richard Knopf</dc:creator>
  <cp:lastModifiedBy>tlc admin</cp:lastModifiedBy>
  <cp:revision>27</cp:revision>
  <dcterms:created xsi:type="dcterms:W3CDTF">2015-05-19T14:48:52Z</dcterms:created>
  <dcterms:modified xsi:type="dcterms:W3CDTF">2015-05-26T01:03:28Z</dcterms:modified>
</cp:coreProperties>
</file>